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3"/>
  </p:sldMasterIdLst>
  <p:notesMasterIdLst>
    <p:notesMasterId r:id="rId18"/>
  </p:notesMasterIdLst>
  <p:sldIdLst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6" r:id="rId12"/>
    <p:sldId id="265" r:id="rId13"/>
    <p:sldId id="270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4F9F"/>
    <a:srgbClr val="1CA881"/>
    <a:srgbClr val="4CB29A"/>
    <a:srgbClr val="80C9B7"/>
    <a:srgbClr val="CCEAE2"/>
    <a:srgbClr val="592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>
      <p:cViewPr varScale="1">
        <p:scale>
          <a:sx n="110" d="100"/>
          <a:sy n="110" d="100"/>
        </p:scale>
        <p:origin x="13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B30DFA-F365-4E2C-A841-A19FD9C32B97}" type="datetimeFigureOut">
              <a:rPr lang="en-US"/>
              <a:pPr>
                <a:defRPr/>
              </a:pPr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B4A18B-5BED-4B15-A534-46A75D013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1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B4A18B-5BED-4B15-A534-46A75D013A2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96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B4A18B-5BED-4B15-A534-46A75D013A2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03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solidFill>
                  <a:srgbClr val="794F9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rgbClr val="1CA88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0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166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28D8A-3989-48AA-BB86-F256C6594A7C}" type="datetimeFigureOut">
              <a:rPr lang="en-US"/>
              <a:pPr>
                <a:defRPr/>
              </a:pPr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12BAC-02D4-4D41-8986-268DA3A25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38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71F9D-E397-42CB-8B21-BA10E7FB0561}" type="datetimeFigureOut">
              <a:rPr lang="en-US"/>
              <a:pPr>
                <a:defRPr/>
              </a:pPr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B99EE-9B0E-48C5-BC5B-9D8BD4C96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2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359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875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822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874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010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831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773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Box 3"/>
          <p:cNvSpPr txBox="1">
            <a:spLocks noChangeArrowheads="1"/>
          </p:cNvSpPr>
          <p:nvPr userDrawn="1"/>
        </p:nvSpPr>
        <p:spPr bwMode="auto">
          <a:xfrm>
            <a:off x="6248400" y="6611938"/>
            <a:ext cx="2895600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1000">
                <a:solidFill>
                  <a:srgbClr val="BFBFBF"/>
                </a:solidFill>
                <a:latin typeface="Calibri" panose="020F0502020204030204" pitchFamily="34" charset="0"/>
              </a:rPr>
              <a:t>Copyright © 2014 by The University of Kansas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9" r:id="rId3"/>
    <p:sldLayoutId id="2147483876" r:id="rId4"/>
    <p:sldLayoutId id="2147483880" r:id="rId5"/>
    <p:sldLayoutId id="2147483881" r:id="rId6"/>
    <p:sldLayoutId id="2147483877" r:id="rId7"/>
    <p:sldLayoutId id="2147483878" r:id="rId8"/>
    <p:sldLayoutId id="2147483882" r:id="rId9"/>
    <p:sldLayoutId id="2147483883" r:id="rId10"/>
    <p:sldLayoutId id="2147483884" r:id="rId11"/>
    <p:sldLayoutId id="2147483885" r:id="rId12"/>
  </p:sldLayoutIdLst>
  <p:txStyles>
    <p:titleStyle>
      <a:lvl1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kern="1200">
          <a:solidFill>
            <a:srgbClr val="794F9F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794F9F"/>
          </a:solidFill>
          <a:latin typeface="Calibri Light" panose="020F0302020204030204" pitchFamily="34" charset="0"/>
        </a:defRPr>
      </a:lvl2pPr>
      <a:lvl3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794F9F"/>
          </a:solidFill>
          <a:latin typeface="Calibri Light" panose="020F0302020204030204" pitchFamily="34" charset="0"/>
        </a:defRPr>
      </a:lvl3pPr>
      <a:lvl4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794F9F"/>
          </a:solidFill>
          <a:latin typeface="Calibri Light" panose="020F0302020204030204" pitchFamily="34" charset="0"/>
        </a:defRPr>
      </a:lvl4pPr>
      <a:lvl5pPr algn="ctr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794F9F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42900" indent="-34290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Clr>
          <a:srgbClr val="794F9F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794F9F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794F9F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794F9F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Clr>
          <a:srgbClr val="794F9F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838200" y="2057400"/>
            <a:ext cx="8077200" cy="1600200"/>
          </a:xfrm>
        </p:spPr>
        <p:txBody>
          <a:bodyPr/>
          <a:lstStyle/>
          <a:p>
            <a:pPr eaLnBrk="1" hangingPunct="1"/>
            <a:r>
              <a:rPr lang="en-US" altLang="en-US" sz="4400">
                <a:solidFill>
                  <a:srgbClr val="592989"/>
                </a:solidFill>
                <a:latin typeface="Calibri" panose="020F0502020204030204" pitchFamily="34" charset="0"/>
              </a:rPr>
              <a:t>Identifying and Analyzing Stakeholders and Their Interests</a:t>
            </a:r>
            <a:endParaRPr lang="en-US" altLang="en-US"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Apply stakeholder analysis: stakeholder mapping</a:t>
            </a:r>
            <a:endParaRPr lang="en-US" altLang="en-US" sz="2400" dirty="0"/>
          </a:p>
        </p:txBody>
      </p:sp>
      <p:pic>
        <p:nvPicPr>
          <p:cNvPr id="18435" name="Snagit_PPT317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3600" y="1562995"/>
            <a:ext cx="4112056" cy="3805839"/>
          </a:xfrm>
        </p:spPr>
      </p:pic>
      <p:sp>
        <p:nvSpPr>
          <p:cNvPr id="2" name="TextBox 1"/>
          <p:cNvSpPr txBox="1"/>
          <p:nvPr/>
        </p:nvSpPr>
        <p:spPr>
          <a:xfrm>
            <a:off x="3357265" y="152400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Level of Interest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600" y="3092000"/>
            <a:ext cx="461665" cy="102848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/>
              <a:t>Influence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3600" y="1524000"/>
            <a:ext cx="4428960" cy="3976493"/>
          </a:xfrm>
        </p:spPr>
      </p:pic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Apply stakeholder analysis: recommended focus</a:t>
            </a:r>
            <a:endParaRPr lang="en-US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357265" y="152400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Level of Interest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600" y="3092000"/>
            <a:ext cx="461665" cy="102848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/>
              <a:t>Influence</a:t>
            </a:r>
          </a:p>
        </p:txBody>
      </p:sp>
    </p:spTree>
    <p:extLst>
      <p:ext uri="{BB962C8B-B14F-4D97-AF65-F5344CB8AC3E}">
        <p14:creationId xmlns:p14="http://schemas.microsoft.com/office/powerpoint/2010/main" val="942813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686800" cy="1325563"/>
          </a:xfrm>
        </p:spPr>
        <p:txBody>
          <a:bodyPr/>
          <a:lstStyle/>
          <a:p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Principles for Stakeholder Management</a:t>
            </a:r>
            <a:endParaRPr lang="en-US" alt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52487" y="987425"/>
            <a:ext cx="7891463" cy="4117975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Treat them with respect.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Provide whatever information, training, mentoring, and/or other support they need to stay involved.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Find jobs for them to do that catch their interest and use their talents. 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Maintain their enthusiasm with praise, celebrations, small tokens of appreciation, and continual reminders of the effort’s accomplishments.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Engage them in decision-making.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Employ them in the conception, planning, implementation, and evaluation of the effort from its beginning.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 the case of those who start with little power or influence, help them learn how to gain and exercise influence</a:t>
            </a:r>
            <a:b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by working together and developing their</a:t>
            </a:r>
            <a:b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2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personal, critical thinking, and political skills.</a:t>
            </a:r>
          </a:p>
          <a:p>
            <a:endParaRPr lang="en-US" altLang="en-U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762000" y="81897"/>
            <a:ext cx="7886700" cy="1325562"/>
          </a:xfrm>
        </p:spPr>
        <p:txBody>
          <a:bodyPr/>
          <a:lstStyle/>
          <a:p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Evaluate Stakeholder involvement</a:t>
            </a:r>
            <a:endParaRPr lang="en-US" alt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16324" y="1371600"/>
            <a:ext cx="7924800" cy="4648200"/>
          </a:xfrm>
        </p:spPr>
        <p:txBody>
          <a:bodyPr/>
          <a:lstStyle/>
          <a:p>
            <a:pPr lvl="1" eaLnBrk="1" hangingPunct="1"/>
            <a:r>
              <a:rPr lang="en-US" altLang="en-US" dirty="0"/>
              <a:t>What could you have done to better identify stakeholders?</a:t>
            </a:r>
          </a:p>
          <a:p>
            <a:pPr lvl="1" eaLnBrk="1" hangingPunct="1"/>
            <a:r>
              <a:rPr lang="en-US" altLang="en-US" dirty="0"/>
              <a:t>Which strategies worked best to involve different populations and groups?</a:t>
            </a:r>
          </a:p>
          <a:p>
            <a:pPr lvl="1" eaLnBrk="1" hangingPunct="1"/>
            <a:r>
              <a:rPr lang="en-US" altLang="en-US" dirty="0"/>
              <a:t>How successful were you in keeping people involved?</a:t>
            </a:r>
          </a:p>
          <a:p>
            <a:pPr lvl="1" eaLnBrk="1" hangingPunct="1"/>
            <a:r>
              <a:rPr lang="en-US" altLang="en-US" dirty="0"/>
              <a:t>Did you provide any training or other support?  Was it helpful?  How could it have been improved?</a:t>
            </a:r>
          </a:p>
          <a:p>
            <a:pPr lvl="1" eaLnBrk="1" hangingPunct="1"/>
            <a:r>
              <a:rPr lang="en-US" altLang="en-US" dirty="0"/>
              <a:t>Did your stakeholder analysis and management efforts have the desired effect?  Were they helpful?</a:t>
            </a:r>
          </a:p>
          <a:p>
            <a:pPr lvl="1" eaLnBrk="1" hangingPunct="1"/>
            <a:r>
              <a:rPr lang="en-US" altLang="en-US" dirty="0"/>
              <a:t>Did stakeholder involvement improve the</a:t>
            </a:r>
            <a:br>
              <a:rPr lang="en-US" altLang="en-US" dirty="0"/>
            </a:br>
            <a:r>
              <a:rPr lang="en-US" altLang="en-US" dirty="0"/>
              <a:t>work, effectiveness, and/or political and</a:t>
            </a:r>
            <a:br>
              <a:rPr lang="en-US" altLang="en-US" dirty="0"/>
            </a:br>
            <a:r>
              <a:rPr lang="en-US" altLang="en-US" dirty="0"/>
              <a:t>community support of the effort? 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95300" y="122237"/>
            <a:ext cx="7886700" cy="1325563"/>
          </a:xfrm>
        </p:spPr>
        <p:txBody>
          <a:bodyPr/>
          <a:lstStyle/>
          <a:p>
            <a:r>
              <a:rPr lang="en-US" altLang="en-US">
                <a:solidFill>
                  <a:srgbClr val="592989"/>
                </a:solidFill>
                <a:latin typeface="Calibri" panose="020F0502020204030204" pitchFamily="34" charset="0"/>
              </a:rPr>
              <a:t>Sustain Stakeholder Involvement </a:t>
            </a:r>
            <a:endParaRPr lang="en-US" altLang="en-US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62900" cy="4694238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Keep at it for the long term</a:t>
            </a:r>
          </a:p>
          <a:p>
            <a:pPr eaLnBrk="1" hangingPunct="1"/>
            <a:r>
              <a:rPr lang="en-US" altLang="en-US" sz="2400" dirty="0"/>
              <a:t>Maintain stakeholders’ and supporters’ motivation, keep them informed, and continue to find meaningful work for them to do.</a:t>
            </a:r>
          </a:p>
          <a:p>
            <a:pPr eaLnBrk="1" hangingPunct="1"/>
            <a:r>
              <a:rPr lang="en-US" altLang="en-US" sz="2400" dirty="0"/>
              <a:t>New stakeholders may need to be brought in as time goes on. </a:t>
            </a:r>
          </a:p>
          <a:p>
            <a:pPr eaLnBrk="1" hangingPunct="1"/>
            <a:r>
              <a:rPr lang="en-US" altLang="en-US" sz="2400" dirty="0"/>
              <a:t>Although some people may cease to be actual stakeholders, they may retain an interest in the effort and you should therefore continue to include them.  </a:t>
            </a:r>
          </a:p>
          <a:p>
            <a:pPr eaLnBrk="1" hangingPunct="1"/>
            <a:r>
              <a:rPr lang="en-US" altLang="en-US" sz="2400" dirty="0"/>
              <a:t>Understanding and engaging stakeholders can be tremendously helpful to your effort, but only if it results in their ownership of it and long-term</a:t>
            </a:r>
            <a:br>
              <a:rPr lang="en-US" altLang="en-US" sz="2400" dirty="0"/>
            </a:br>
            <a:r>
              <a:rPr lang="en-US" altLang="en-US" sz="2400" dirty="0"/>
              <a:t>commitment to it.  And that depends on</a:t>
            </a:r>
            <a:br>
              <a:rPr lang="en-US" altLang="en-US" sz="2400" dirty="0"/>
            </a:br>
            <a:r>
              <a:rPr lang="en-US" altLang="en-US" sz="2400" dirty="0"/>
              <a:t>your continuing attention.</a:t>
            </a:r>
          </a:p>
          <a:p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57250" y="533400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592989"/>
                </a:solidFill>
                <a:latin typeface="Calibri" panose="020F0502020204030204" pitchFamily="34" charset="0"/>
              </a:rPr>
              <a:t>What do we mean by stakeholders and their interests?</a:t>
            </a:r>
            <a:endParaRPr lang="en-US" altLang="en-US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077200" cy="4160838"/>
          </a:xfrm>
        </p:spPr>
        <p:txBody>
          <a:bodyPr/>
          <a:lstStyle/>
          <a:p>
            <a:pPr eaLnBrk="1" hangingPunct="1"/>
            <a:r>
              <a:rPr lang="en-US" altLang="en-US" dirty="0"/>
              <a:t>Stakeholders are those who may be affected by or have an effect on an effort.</a:t>
            </a:r>
          </a:p>
          <a:p>
            <a:pPr eaLnBrk="1" hangingPunct="1"/>
            <a:r>
              <a:rPr lang="en-US" altLang="en-US" dirty="0"/>
              <a:t>They may also include those interested for academic, political, or philosophical reasons. </a:t>
            </a:r>
          </a:p>
          <a:p>
            <a:pPr eaLnBrk="1" hangingPunct="1"/>
            <a:r>
              <a:rPr lang="en-US" altLang="en-US" dirty="0"/>
              <a:t>They can be divided into primary, secondary, and key stakeholders.</a:t>
            </a:r>
          </a:p>
          <a:p>
            <a:pPr eaLnBrk="1" hangingPunct="1"/>
            <a:r>
              <a:rPr lang="en-US" altLang="en-US" dirty="0"/>
              <a:t>Their interests depend on how they affect or are affected by the effort, and can span a</a:t>
            </a:r>
            <a:br>
              <a:rPr lang="en-US" altLang="en-US" dirty="0"/>
            </a:br>
            <a:r>
              <a:rPr lang="en-US" altLang="en-US" dirty="0"/>
              <a:t>broad range of categories. 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66750" y="304800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Why identify and analyze stakeholders and their interests?</a:t>
            </a:r>
            <a:endParaRPr lang="en-US" alt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6934200" cy="4562475"/>
          </a:xfrm>
        </p:spPr>
        <p:txBody>
          <a:bodyPr/>
          <a:lstStyle/>
          <a:p>
            <a:pPr eaLnBrk="1" hangingPunct="1"/>
            <a:r>
              <a:rPr lang="en-US" altLang="en-US" dirty="0"/>
              <a:t>It puts more ideas on the table.</a:t>
            </a:r>
            <a:endParaRPr lang="en-US" altLang="en-US" sz="2400" dirty="0"/>
          </a:p>
          <a:p>
            <a:pPr eaLnBrk="1" hangingPunct="1"/>
            <a:r>
              <a:rPr lang="en-US" altLang="en-US" dirty="0"/>
              <a:t>It includes varied perspectives from all sectors and elements of the community affected.</a:t>
            </a:r>
            <a:endParaRPr lang="en-US" altLang="en-US" sz="2400" dirty="0"/>
          </a:p>
          <a:p>
            <a:pPr eaLnBrk="1" hangingPunct="1"/>
            <a:r>
              <a:rPr lang="en-US" altLang="en-US" dirty="0"/>
              <a:t>It gains buy-in and support for the effort from all stakeholders.</a:t>
            </a:r>
            <a:endParaRPr lang="en-US" altLang="en-US" sz="2400" dirty="0"/>
          </a:p>
          <a:p>
            <a:pPr eaLnBrk="1" hangingPunct="1"/>
            <a:r>
              <a:rPr lang="en-US" altLang="en-US" dirty="0"/>
              <a:t>It’s fair to everyone.  </a:t>
            </a:r>
            <a:endParaRPr lang="en-US" altLang="en-US" sz="2400" dirty="0"/>
          </a:p>
          <a:p>
            <a:pPr eaLnBrk="1" hangingPunct="1"/>
            <a:r>
              <a:rPr lang="en-US" altLang="en-US" dirty="0"/>
              <a:t>It saves you from being blindsided</a:t>
            </a:r>
            <a:br>
              <a:rPr lang="en-US" altLang="en-US" dirty="0"/>
            </a:br>
            <a:r>
              <a:rPr lang="en-US" altLang="en-US" dirty="0"/>
              <a:t>by concerns you didn’t know</a:t>
            </a:r>
            <a:br>
              <a:rPr lang="en-US" altLang="en-US" dirty="0"/>
            </a:br>
            <a:r>
              <a:rPr lang="en-US" altLang="en-US" dirty="0"/>
              <a:t>about.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5800" y="427037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Why identify and analyze stakeholders and their interests?</a:t>
            </a:r>
            <a:endParaRPr lang="en-US" alt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84238" y="1981200"/>
            <a:ext cx="7581900" cy="2973388"/>
          </a:xfrm>
        </p:spPr>
        <p:txBody>
          <a:bodyPr/>
          <a:lstStyle/>
          <a:p>
            <a:pPr eaLnBrk="1" hangingPunct="1"/>
            <a:r>
              <a:rPr lang="en-US" altLang="en-US" dirty="0"/>
              <a:t>It strengthens your position if there’s opposition.  </a:t>
            </a:r>
          </a:p>
          <a:p>
            <a:pPr eaLnBrk="1" hangingPunct="1"/>
            <a:r>
              <a:rPr lang="en-US" altLang="en-US" dirty="0"/>
              <a:t>It creates bridging social capital for the community</a:t>
            </a:r>
          </a:p>
          <a:p>
            <a:pPr eaLnBrk="1" hangingPunct="1"/>
            <a:r>
              <a:rPr lang="en-US" altLang="en-US" dirty="0"/>
              <a:t>It increases the credibility of your organization.  </a:t>
            </a:r>
          </a:p>
          <a:p>
            <a:pPr eaLnBrk="1" hangingPunct="1"/>
            <a:r>
              <a:rPr lang="en-US" altLang="en-US" dirty="0"/>
              <a:t>It increases the chances for the success of your effort.   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04850" y="0"/>
            <a:ext cx="7886700" cy="1325562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Who are potential stakeholders?</a:t>
            </a:r>
            <a:endParaRPr lang="en-US" alt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2390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Primary stakeholders:</a:t>
            </a:r>
          </a:p>
          <a:p>
            <a:pPr lvl="1" eaLnBrk="1" hangingPunct="1"/>
            <a:r>
              <a:rPr lang="en-US" altLang="en-US" dirty="0"/>
              <a:t>Beneficiaries or targets of the effort.  </a:t>
            </a:r>
          </a:p>
          <a:p>
            <a:pPr eaLnBrk="1" hangingPunct="1"/>
            <a:r>
              <a:rPr lang="en-US" altLang="en-US" dirty="0"/>
              <a:t>Secondary stakeholders:</a:t>
            </a:r>
          </a:p>
          <a:p>
            <a:pPr lvl="1" eaLnBrk="1" hangingPunct="1"/>
            <a:r>
              <a:rPr lang="en-US" altLang="en-US" dirty="0"/>
              <a:t>Those directly involved with or responsible for beneficiaries or targets of the effort.  </a:t>
            </a:r>
          </a:p>
          <a:p>
            <a:pPr lvl="1" eaLnBrk="1" hangingPunct="1"/>
            <a:r>
              <a:rPr lang="en-US" altLang="en-US" dirty="0"/>
              <a:t>Those whose jobs or lives might be affected by the process or results of the effort.</a:t>
            </a:r>
            <a:r>
              <a:rPr lang="en-US" altLang="en-US" sz="2000" dirty="0"/>
              <a:t>  </a:t>
            </a:r>
          </a:p>
          <a:p>
            <a:pPr eaLnBrk="1" hangingPunct="1"/>
            <a:r>
              <a:rPr lang="en-US" altLang="en-US" dirty="0"/>
              <a:t>Key stakeholders:</a:t>
            </a:r>
          </a:p>
          <a:p>
            <a:pPr lvl="1" eaLnBrk="1" hangingPunct="1"/>
            <a:r>
              <a:rPr lang="en-US" altLang="en-US" dirty="0"/>
              <a:t>Government officials and policy makers.  </a:t>
            </a:r>
          </a:p>
          <a:p>
            <a:pPr lvl="1" eaLnBrk="1" hangingPunct="1"/>
            <a:r>
              <a:rPr lang="en-US" altLang="en-US" dirty="0"/>
              <a:t>Those who can influence others.  </a:t>
            </a:r>
          </a:p>
          <a:p>
            <a:pPr lvl="1" eaLnBrk="1" hangingPunct="1"/>
            <a:r>
              <a:rPr lang="en-US" altLang="en-US" dirty="0"/>
              <a:t>Those with an interest in the outcome</a:t>
            </a:r>
            <a:br>
              <a:rPr lang="en-US" altLang="en-US" dirty="0"/>
            </a:br>
            <a:r>
              <a:rPr lang="en-US" altLang="en-US" dirty="0"/>
              <a:t>of an effort.  </a:t>
            </a:r>
          </a:p>
          <a:p>
            <a:pPr eaLnBrk="1" hangingPunct="1"/>
            <a:endParaRPr lang="en-US" altLang="en-US" dirty="0"/>
          </a:p>
          <a:p>
            <a:pPr>
              <a:spcBef>
                <a:spcPct val="20000"/>
              </a:spcBef>
              <a:buClr>
                <a:srgbClr val="592989"/>
              </a:buClr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82000" cy="1524000"/>
          </a:xfrm>
        </p:spPr>
        <p:txBody>
          <a:bodyPr/>
          <a:lstStyle/>
          <a:p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When should you identify stakeholders?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924800" cy="2209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/>
              <a:t>In general, stakeholders and their interests should be identified and involved/addressed as early in the process of the development of the effort as possible.</a:t>
            </a:r>
          </a:p>
          <a:p>
            <a:pPr eaLnBrk="1" hangingPunct="1">
              <a:defRPr/>
            </a:pPr>
            <a:endParaRPr lang="en-US" dirty="0"/>
          </a:p>
          <a:p>
            <a:pPr marL="609600" indent="-609600" eaLnBrk="1" hangingPunct="1">
              <a:buFontTx/>
              <a:buChar char="•"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How do you identify and analyze stakeholders and their interests?</a:t>
            </a:r>
            <a:endParaRPr lang="en-US" alt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886700" cy="289877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/>
              <a:t>Identify stakeholders by:</a:t>
            </a:r>
          </a:p>
          <a:p>
            <a:pPr lvl="1" eaLnBrk="1" hangingPunct="1">
              <a:defRPr/>
            </a:pPr>
            <a:r>
              <a:rPr lang="en-US" dirty="0"/>
              <a:t>Brainstorming.  </a:t>
            </a:r>
          </a:p>
          <a:p>
            <a:pPr lvl="1" eaLnBrk="1" hangingPunct="1">
              <a:defRPr/>
            </a:pPr>
            <a:r>
              <a:rPr lang="en-US" dirty="0"/>
              <a:t>Collecting categories and names from informants in the community.</a:t>
            </a:r>
          </a:p>
          <a:p>
            <a:pPr lvl="1" eaLnBrk="1" hangingPunct="1">
              <a:defRPr/>
            </a:pPr>
            <a:r>
              <a:rPr lang="en-US" dirty="0"/>
              <a:t>Consulting  with organizations that either are or have been involved in similar efforts, or that work with the population or in the area of concern.</a:t>
            </a:r>
          </a:p>
          <a:p>
            <a:pPr lvl="1" eaLnBrk="1" hangingPunct="1">
              <a:defRPr/>
            </a:pPr>
            <a:r>
              <a:rPr lang="en-US" dirty="0"/>
              <a:t>Getting more ideas from stakeholders as you identify them.    </a:t>
            </a:r>
          </a:p>
          <a:p>
            <a:pPr lvl="1" eaLnBrk="1" hangingPunct="1">
              <a:defRPr/>
            </a:pPr>
            <a:r>
              <a:rPr lang="en-US" dirty="0"/>
              <a:t>If appropriate, advertising.  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54050" y="304800"/>
            <a:ext cx="7886700" cy="1325563"/>
          </a:xfrm>
        </p:spPr>
        <p:txBody>
          <a:bodyPr/>
          <a:lstStyle/>
          <a:p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Identify stakeholder Interests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886700" cy="12223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Discover and try to understand stakeholder interests by asking them what’s important to them.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US" altLang="en-US" dirty="0">
                <a:solidFill>
                  <a:srgbClr val="592989"/>
                </a:solidFill>
                <a:latin typeface="Calibri" panose="020F0502020204030204" pitchFamily="34" charset="0"/>
              </a:rPr>
              <a:t>Stakeholder Analysis</a:t>
            </a:r>
            <a:endParaRPr lang="en-US" alt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8058150" cy="4541837"/>
          </a:xfrm>
        </p:spPr>
        <p:txBody>
          <a:bodyPr/>
          <a:lstStyle/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Promoters</a:t>
            </a:r>
            <a:r>
              <a:rPr lang="en-US" altLang="en-US" sz="26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have both great interest in the effort and the power to help make it successful (or to derail it). </a:t>
            </a: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These are key players; keep them in view!</a:t>
            </a:r>
            <a:endParaRPr lang="en-US" altLang="en-US" sz="2600" i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Defenders</a:t>
            </a:r>
            <a:r>
              <a:rPr lang="en-US" altLang="en-US" sz="26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have a vested interest and can voice their support in the community, but have little actual power to influence the effort in any way.  </a:t>
            </a: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Keep them informed.</a:t>
            </a:r>
            <a:endParaRPr lang="en-US" altLang="en-US" sz="2600" i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600" i="1" dirty="0" err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Latents</a:t>
            </a:r>
            <a:r>
              <a:rPr lang="en-US" altLang="en-US" sz="26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have no particular interest or involvement in the effort, but have the power to influence it greatly if they become interested.  </a:t>
            </a: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Keep them satisfied</a:t>
            </a:r>
            <a:r>
              <a:rPr lang="en-US" altLang="en-US" sz="26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altLang="en-US" sz="2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Symbol" panose="05050102010706020507" pitchFamily="18" charset="2"/>
              <a:buChar char=""/>
            </a:pPr>
            <a:r>
              <a:rPr lang="en-US" altLang="en-US" sz="2600" i="1" dirty="0" err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Apathetics</a:t>
            </a:r>
            <a:r>
              <a:rPr lang="en-US" altLang="en-US" sz="26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have little interest and little power, and may not even know the effort exists. </a:t>
            </a:r>
            <a:r>
              <a:rPr lang="en-US" altLang="en-US" sz="2600" i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Keep from</a:t>
            </a:r>
            <a:br>
              <a:rPr lang="en-US" altLang="en-US" sz="2600" i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altLang="en-US" sz="2600" i="1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focusing </a:t>
            </a:r>
            <a:r>
              <a:rPr lang="en-US" altLang="en-US" sz="2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on them.</a:t>
            </a:r>
          </a:p>
          <a:p>
            <a:pPr eaLnBrk="1" hangingPunct="1">
              <a:buFont typeface="Symbol" panose="05050102010706020507" pitchFamily="18" charset="2"/>
              <a:buChar char=""/>
            </a:pPr>
            <a:endParaRPr lang="en-US" altLang="en-US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altLang="en-US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TB English [Read-Only]" id="{D088A2AA-4631-4F62-A3D8-7824B4AEA982}" vid="{2B758632-E3B6-443C-B3D7-FC33EFAB60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F4790C52B84A4A9FF400A6086EB392" ma:contentTypeVersion="0" ma:contentTypeDescription="Create a new document." ma:contentTypeScope="" ma:versionID="b1ce2dcde264b604ce6a10c4ed2f212c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196617-6ADA-473D-AADC-890F4B7221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CF4542D-AC80-4376-A0FB-2FDA18C3E70D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CTB English PPT Template (1)</Template>
  <TotalTime>202</TotalTime>
  <Words>857</Words>
  <Application>Microsoft Office PowerPoint</Application>
  <PresentationFormat>On-screen Show (4:3)</PresentationFormat>
  <Paragraphs>75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Office Theme</vt:lpstr>
      <vt:lpstr>Identifying and Analyzing Stakeholders and Their Interests</vt:lpstr>
      <vt:lpstr>What do we mean by stakeholders and their interests?</vt:lpstr>
      <vt:lpstr>Why identify and analyze stakeholders and their interests?</vt:lpstr>
      <vt:lpstr>Why identify and analyze stakeholders and their interests?</vt:lpstr>
      <vt:lpstr>Who are potential stakeholders?</vt:lpstr>
      <vt:lpstr>When should you identify stakeholders?</vt:lpstr>
      <vt:lpstr>How do you identify and analyze stakeholders and their interests?</vt:lpstr>
      <vt:lpstr>Identify stakeholder Interests</vt:lpstr>
      <vt:lpstr>Stakeholder Analysis</vt:lpstr>
      <vt:lpstr>Apply stakeholder analysis: stakeholder mapping</vt:lpstr>
      <vt:lpstr>Apply stakeholder analysis: recommended focus</vt:lpstr>
      <vt:lpstr>Principles for Stakeholder Management</vt:lpstr>
      <vt:lpstr>Evaluate Stakeholder involvement</vt:lpstr>
      <vt:lpstr>Sustain Stakeholder Involvement </vt:lpstr>
    </vt:vector>
  </TitlesOfParts>
  <Company>ITWSRELAY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Aguilar Ordonez, Vanessa Maria</dc:creator>
  <cp:lastModifiedBy>Lindy D Backues</cp:lastModifiedBy>
  <cp:revision>71</cp:revision>
  <dcterms:created xsi:type="dcterms:W3CDTF">2014-05-22T19:48:19Z</dcterms:created>
  <dcterms:modified xsi:type="dcterms:W3CDTF">2024-09-12T21:50:11Z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0x01010055F4790C52B84A4A9FF400A6086EB392</vt:lpwstr>
  </property>
</Properties>
</file>